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40"/>
  </p:notesMasterIdLst>
  <p:sldIdLst>
    <p:sldId id="272" r:id="rId5"/>
    <p:sldId id="273" r:id="rId6"/>
    <p:sldId id="376" r:id="rId7"/>
    <p:sldId id="275" r:id="rId8"/>
    <p:sldId id="278" r:id="rId9"/>
    <p:sldId id="280" r:id="rId10"/>
    <p:sldId id="478" r:id="rId11"/>
    <p:sldId id="328" r:id="rId12"/>
    <p:sldId id="329" r:id="rId13"/>
    <p:sldId id="330" r:id="rId14"/>
    <p:sldId id="331" r:id="rId15"/>
    <p:sldId id="332" r:id="rId16"/>
    <p:sldId id="327" r:id="rId17"/>
    <p:sldId id="333" r:id="rId18"/>
    <p:sldId id="334" r:id="rId19"/>
    <p:sldId id="335" r:id="rId20"/>
    <p:sldId id="480" r:id="rId21"/>
    <p:sldId id="481" r:id="rId22"/>
    <p:sldId id="349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51" r:id="rId36"/>
    <p:sldId id="350" r:id="rId37"/>
    <p:sldId id="284" r:id="rId38"/>
    <p:sldId id="4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B4A4F-D8F6-B944-9B2D-42EA5EA50491}" type="doc">
      <dgm:prSet loTypeId="urn:microsoft.com/office/officeart/2005/8/layout/funnel1" loCatId="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1145A1-813A-9748-9C11-7534728D53D7}">
      <dgm:prSet phldrT="[Text]"/>
      <dgm:spPr/>
      <dgm:t>
        <a:bodyPr/>
        <a:lstStyle/>
        <a:p>
          <a:r>
            <a:rPr lang="en-US" dirty="0"/>
            <a:t>LA</a:t>
          </a:r>
        </a:p>
      </dgm:t>
    </dgm:pt>
    <dgm:pt modelId="{681468E9-84DA-1643-AF7F-5EFD827EFA67}" type="parTrans" cxnId="{2937D61E-A4EE-BC44-9C41-676884DA22CB}">
      <dgm:prSet/>
      <dgm:spPr/>
      <dgm:t>
        <a:bodyPr/>
        <a:lstStyle/>
        <a:p>
          <a:endParaRPr lang="en-US"/>
        </a:p>
      </dgm:t>
    </dgm:pt>
    <dgm:pt modelId="{43BF60C2-8921-8F4E-BE7E-9EE30062BCFF}" type="sibTrans" cxnId="{2937D61E-A4EE-BC44-9C41-676884DA22CB}">
      <dgm:prSet/>
      <dgm:spPr/>
      <dgm:t>
        <a:bodyPr/>
        <a:lstStyle/>
        <a:p>
          <a:endParaRPr lang="en-US"/>
        </a:p>
      </dgm:t>
    </dgm:pt>
    <dgm:pt modelId="{755B33BE-D26A-B44A-B5C2-1BB640B0D3AF}">
      <dgm:prSet phldrT="[Text]"/>
      <dgm:spPr/>
      <dgm:t>
        <a:bodyPr/>
        <a:lstStyle/>
        <a:p>
          <a:r>
            <a:rPr lang="en-US" dirty="0"/>
            <a:t>Opt</a:t>
          </a:r>
        </a:p>
      </dgm:t>
    </dgm:pt>
    <dgm:pt modelId="{C710C2D3-76FB-9E40-82E2-F26B9649D4F4}" type="parTrans" cxnId="{AA3B7821-6679-BD44-A9CA-1330C6C2E415}">
      <dgm:prSet/>
      <dgm:spPr/>
      <dgm:t>
        <a:bodyPr/>
        <a:lstStyle/>
        <a:p>
          <a:endParaRPr lang="en-US"/>
        </a:p>
      </dgm:t>
    </dgm:pt>
    <dgm:pt modelId="{F13B8BB8-D8E8-4C48-BC82-A41278993047}" type="sibTrans" cxnId="{AA3B7821-6679-BD44-A9CA-1330C6C2E415}">
      <dgm:prSet/>
      <dgm:spPr/>
      <dgm:t>
        <a:bodyPr/>
        <a:lstStyle/>
        <a:p>
          <a:endParaRPr lang="en-US"/>
        </a:p>
      </dgm:t>
    </dgm:pt>
    <dgm:pt modelId="{98565CD9-AE22-B941-BB90-4250F303C8DA}">
      <dgm:prSet phldrT="[Text]"/>
      <dgm:spPr/>
      <dgm:t>
        <a:bodyPr/>
        <a:lstStyle/>
        <a:p>
          <a:r>
            <a:rPr lang="en-US" baseline="0"/>
            <a:t>Alg</a:t>
          </a:r>
          <a:endParaRPr lang="en-US" baseline="0" dirty="0"/>
        </a:p>
      </dgm:t>
    </dgm:pt>
    <dgm:pt modelId="{E25B7634-D9DF-9047-B996-F92D550B16C8}" type="parTrans" cxnId="{19246186-428B-EC41-83A8-D4B97AD67E86}">
      <dgm:prSet/>
      <dgm:spPr/>
      <dgm:t>
        <a:bodyPr/>
        <a:lstStyle/>
        <a:p>
          <a:endParaRPr lang="en-US"/>
        </a:p>
      </dgm:t>
    </dgm:pt>
    <dgm:pt modelId="{3FC51642-E8A9-0246-86DB-7920AF1DBF02}" type="sibTrans" cxnId="{19246186-428B-EC41-83A8-D4B97AD67E86}">
      <dgm:prSet/>
      <dgm:spPr/>
      <dgm:t>
        <a:bodyPr/>
        <a:lstStyle/>
        <a:p>
          <a:endParaRPr lang="en-US"/>
        </a:p>
      </dgm:t>
    </dgm:pt>
    <dgm:pt modelId="{7ABC821C-D61C-8B48-A06E-B475A3875706}">
      <dgm:prSet phldrT="[Text]"/>
      <dgm:spPr/>
      <dgm:t>
        <a:bodyPr/>
        <a:lstStyle/>
        <a:p>
          <a:r>
            <a:rPr lang="en-US" dirty="0"/>
            <a:t>Stat</a:t>
          </a:r>
        </a:p>
      </dgm:t>
    </dgm:pt>
    <dgm:pt modelId="{939B5312-CFFE-594B-AEA1-1A6D522C9175}" type="parTrans" cxnId="{D8BD2E0D-3B20-8C43-BA8F-98DD2BF37459}">
      <dgm:prSet/>
      <dgm:spPr/>
      <dgm:t>
        <a:bodyPr/>
        <a:lstStyle/>
        <a:p>
          <a:endParaRPr lang="en-US"/>
        </a:p>
      </dgm:t>
    </dgm:pt>
    <dgm:pt modelId="{EABDAC6D-0388-5942-A73D-C76E60D2F792}" type="sibTrans" cxnId="{D8BD2E0D-3B20-8C43-BA8F-98DD2BF37459}">
      <dgm:prSet/>
      <dgm:spPr/>
      <dgm:t>
        <a:bodyPr/>
        <a:lstStyle/>
        <a:p>
          <a:endParaRPr lang="en-US"/>
        </a:p>
      </dgm:t>
    </dgm:pt>
    <dgm:pt modelId="{D127AAF8-4B3C-7440-9DCD-060AF1558B3B}" type="pres">
      <dgm:prSet presAssocID="{808B4A4F-D8F6-B944-9B2D-42EA5EA50491}" presName="Name0" presStyleCnt="0">
        <dgm:presLayoutVars>
          <dgm:chMax val="4"/>
          <dgm:resizeHandles val="exact"/>
        </dgm:presLayoutVars>
      </dgm:prSet>
      <dgm:spPr/>
    </dgm:pt>
    <dgm:pt modelId="{B1645E0F-4D10-8543-865E-7CD2E3D2D8B4}" type="pres">
      <dgm:prSet presAssocID="{808B4A4F-D8F6-B944-9B2D-42EA5EA50491}" presName="ellipse" presStyleLbl="trBgShp" presStyleIdx="0" presStyleCnt="1"/>
      <dgm:spPr/>
    </dgm:pt>
    <dgm:pt modelId="{4C74C9BA-573A-5748-865A-AFFF7EC90061}" type="pres">
      <dgm:prSet presAssocID="{808B4A4F-D8F6-B944-9B2D-42EA5EA50491}" presName="arrow1" presStyleLbl="fgShp" presStyleIdx="0" presStyleCnt="1"/>
      <dgm:spPr/>
    </dgm:pt>
    <dgm:pt modelId="{44944975-8489-C148-81F8-5255650F2976}" type="pres">
      <dgm:prSet presAssocID="{808B4A4F-D8F6-B944-9B2D-42EA5EA50491}" presName="rectangle" presStyleLbl="revTx" presStyleIdx="0" presStyleCnt="1">
        <dgm:presLayoutVars>
          <dgm:bulletEnabled val="1"/>
        </dgm:presLayoutVars>
      </dgm:prSet>
      <dgm:spPr/>
    </dgm:pt>
    <dgm:pt modelId="{2BD30FB6-0C68-704F-AD21-6C3AE7033BEC}" type="pres">
      <dgm:prSet presAssocID="{7ABC821C-D61C-8B48-A06E-B475A3875706}" presName="item1" presStyleLbl="node1" presStyleIdx="0" presStyleCnt="3">
        <dgm:presLayoutVars>
          <dgm:bulletEnabled val="1"/>
        </dgm:presLayoutVars>
      </dgm:prSet>
      <dgm:spPr/>
    </dgm:pt>
    <dgm:pt modelId="{F44C8D5F-B589-4346-9F68-3016F3E34E1D}" type="pres">
      <dgm:prSet presAssocID="{755B33BE-D26A-B44A-B5C2-1BB640B0D3AF}" presName="item2" presStyleLbl="node1" presStyleIdx="1" presStyleCnt="3">
        <dgm:presLayoutVars>
          <dgm:bulletEnabled val="1"/>
        </dgm:presLayoutVars>
      </dgm:prSet>
      <dgm:spPr/>
    </dgm:pt>
    <dgm:pt modelId="{E456B3D4-3F5A-5747-9E5C-CF4E03659D05}" type="pres">
      <dgm:prSet presAssocID="{98565CD9-AE22-B941-BB90-4250F303C8DA}" presName="item3" presStyleLbl="node1" presStyleIdx="2" presStyleCnt="3">
        <dgm:presLayoutVars>
          <dgm:bulletEnabled val="1"/>
        </dgm:presLayoutVars>
      </dgm:prSet>
      <dgm:spPr/>
    </dgm:pt>
    <dgm:pt modelId="{23E6FC04-4B15-D641-BED6-B9B7CDC5C7A8}" type="pres">
      <dgm:prSet presAssocID="{808B4A4F-D8F6-B944-9B2D-42EA5EA50491}" presName="funnel" presStyleLbl="trAlignAcc1" presStyleIdx="0" presStyleCnt="1"/>
      <dgm:spPr/>
    </dgm:pt>
  </dgm:ptLst>
  <dgm:cxnLst>
    <dgm:cxn modelId="{D8BD2E0D-3B20-8C43-BA8F-98DD2BF37459}" srcId="{808B4A4F-D8F6-B944-9B2D-42EA5EA50491}" destId="{7ABC821C-D61C-8B48-A06E-B475A3875706}" srcOrd="1" destOrd="0" parTransId="{939B5312-CFFE-594B-AEA1-1A6D522C9175}" sibTransId="{EABDAC6D-0388-5942-A73D-C76E60D2F792}"/>
    <dgm:cxn modelId="{64EEB60F-7175-334F-8ABD-07EE55068A89}" type="presOf" srcId="{755B33BE-D26A-B44A-B5C2-1BB640B0D3AF}" destId="{2BD30FB6-0C68-704F-AD21-6C3AE7033BEC}" srcOrd="0" destOrd="0" presId="urn:microsoft.com/office/officeart/2005/8/layout/funnel1"/>
    <dgm:cxn modelId="{2937D61E-A4EE-BC44-9C41-676884DA22CB}" srcId="{808B4A4F-D8F6-B944-9B2D-42EA5EA50491}" destId="{5C1145A1-813A-9748-9C11-7534728D53D7}" srcOrd="0" destOrd="0" parTransId="{681468E9-84DA-1643-AF7F-5EFD827EFA67}" sibTransId="{43BF60C2-8921-8F4E-BE7E-9EE30062BCFF}"/>
    <dgm:cxn modelId="{1D8E4F21-AA47-2543-A864-6D5C66138079}" type="presOf" srcId="{98565CD9-AE22-B941-BB90-4250F303C8DA}" destId="{44944975-8489-C148-81F8-5255650F2976}" srcOrd="0" destOrd="0" presId="urn:microsoft.com/office/officeart/2005/8/layout/funnel1"/>
    <dgm:cxn modelId="{AA3B7821-6679-BD44-A9CA-1330C6C2E415}" srcId="{808B4A4F-D8F6-B944-9B2D-42EA5EA50491}" destId="{755B33BE-D26A-B44A-B5C2-1BB640B0D3AF}" srcOrd="2" destOrd="0" parTransId="{C710C2D3-76FB-9E40-82E2-F26B9649D4F4}" sibTransId="{F13B8BB8-D8E8-4C48-BC82-A41278993047}"/>
    <dgm:cxn modelId="{50F38034-0C6D-324A-BA88-99530BE227C1}" type="presOf" srcId="{5C1145A1-813A-9748-9C11-7534728D53D7}" destId="{E456B3D4-3F5A-5747-9E5C-CF4E03659D05}" srcOrd="0" destOrd="0" presId="urn:microsoft.com/office/officeart/2005/8/layout/funnel1"/>
    <dgm:cxn modelId="{DAEA025F-04E4-594A-B371-5709075D6979}" type="presOf" srcId="{7ABC821C-D61C-8B48-A06E-B475A3875706}" destId="{F44C8D5F-B589-4346-9F68-3016F3E34E1D}" srcOrd="0" destOrd="0" presId="urn:microsoft.com/office/officeart/2005/8/layout/funnel1"/>
    <dgm:cxn modelId="{DAF3497A-7978-0B4E-B764-4F55E019D3D4}" type="presOf" srcId="{808B4A4F-D8F6-B944-9B2D-42EA5EA50491}" destId="{D127AAF8-4B3C-7440-9DCD-060AF1558B3B}" srcOrd="0" destOrd="0" presId="urn:microsoft.com/office/officeart/2005/8/layout/funnel1"/>
    <dgm:cxn modelId="{19246186-428B-EC41-83A8-D4B97AD67E86}" srcId="{808B4A4F-D8F6-B944-9B2D-42EA5EA50491}" destId="{98565CD9-AE22-B941-BB90-4250F303C8DA}" srcOrd="3" destOrd="0" parTransId="{E25B7634-D9DF-9047-B996-F92D550B16C8}" sibTransId="{3FC51642-E8A9-0246-86DB-7920AF1DBF02}"/>
    <dgm:cxn modelId="{0C8CE8C4-0067-4C4C-BB6D-0DA7ADC91ABB}" type="presParOf" srcId="{D127AAF8-4B3C-7440-9DCD-060AF1558B3B}" destId="{B1645E0F-4D10-8543-865E-7CD2E3D2D8B4}" srcOrd="0" destOrd="0" presId="urn:microsoft.com/office/officeart/2005/8/layout/funnel1"/>
    <dgm:cxn modelId="{706516F7-F675-0D42-87F9-CCF6C1466D84}" type="presParOf" srcId="{D127AAF8-4B3C-7440-9DCD-060AF1558B3B}" destId="{4C74C9BA-573A-5748-865A-AFFF7EC90061}" srcOrd="1" destOrd="0" presId="urn:microsoft.com/office/officeart/2005/8/layout/funnel1"/>
    <dgm:cxn modelId="{600D0DD8-CBCC-0743-B2CA-722E0B360060}" type="presParOf" srcId="{D127AAF8-4B3C-7440-9DCD-060AF1558B3B}" destId="{44944975-8489-C148-81F8-5255650F2976}" srcOrd="2" destOrd="0" presId="urn:microsoft.com/office/officeart/2005/8/layout/funnel1"/>
    <dgm:cxn modelId="{69248FE8-197B-5D47-B0EE-B109D9C51CE9}" type="presParOf" srcId="{D127AAF8-4B3C-7440-9DCD-060AF1558B3B}" destId="{2BD30FB6-0C68-704F-AD21-6C3AE7033BEC}" srcOrd="3" destOrd="0" presId="urn:microsoft.com/office/officeart/2005/8/layout/funnel1"/>
    <dgm:cxn modelId="{BCCF6E97-A71C-B04C-9C04-F4EFBAA3611C}" type="presParOf" srcId="{D127AAF8-4B3C-7440-9DCD-060AF1558B3B}" destId="{F44C8D5F-B589-4346-9F68-3016F3E34E1D}" srcOrd="4" destOrd="0" presId="urn:microsoft.com/office/officeart/2005/8/layout/funnel1"/>
    <dgm:cxn modelId="{9575EDDF-1A3E-C148-A5FB-9C1578FE7BEC}" type="presParOf" srcId="{D127AAF8-4B3C-7440-9DCD-060AF1558B3B}" destId="{E456B3D4-3F5A-5747-9E5C-CF4E03659D05}" srcOrd="5" destOrd="0" presId="urn:microsoft.com/office/officeart/2005/8/layout/funnel1"/>
    <dgm:cxn modelId="{11863B13-25DC-E942-9F25-B4F2D8DBACE7}" type="presParOf" srcId="{D127AAF8-4B3C-7440-9DCD-060AF1558B3B}" destId="{23E6FC04-4B15-D641-BED6-B9B7CDC5C7A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45E0F-4D10-8543-865E-7CD2E3D2D8B4}">
      <dsp:nvSpPr>
        <dsp:cNvPr id="0" name=""/>
        <dsp:cNvSpPr/>
      </dsp:nvSpPr>
      <dsp:spPr>
        <a:xfrm>
          <a:off x="355607" y="54841"/>
          <a:ext cx="1088400" cy="377987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C9BA-573A-5748-865A-AFFF7EC90061}">
      <dsp:nvSpPr>
        <dsp:cNvPr id="0" name=""/>
        <dsp:cNvSpPr/>
      </dsp:nvSpPr>
      <dsp:spPr>
        <a:xfrm>
          <a:off x="796029" y="980404"/>
          <a:ext cx="210930" cy="13499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4975-8489-C148-81F8-5255650F2976}">
      <dsp:nvSpPr>
        <dsp:cNvPr id="0" name=""/>
        <dsp:cNvSpPr/>
      </dsp:nvSpPr>
      <dsp:spPr>
        <a:xfrm>
          <a:off x="395262" y="1088400"/>
          <a:ext cx="1012465" cy="25311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baseline="0"/>
            <a:t>Alg</a:t>
          </a:r>
          <a:endParaRPr lang="en-US" sz="900" kern="1200" baseline="0" dirty="0"/>
        </a:p>
      </dsp:txBody>
      <dsp:txXfrm>
        <a:off x="395262" y="1088400"/>
        <a:ext cx="1012465" cy="253116"/>
      </dsp:txXfrm>
    </dsp:sp>
    <dsp:sp modelId="{2BD30FB6-0C68-704F-AD21-6C3AE7033BEC}">
      <dsp:nvSpPr>
        <dsp:cNvPr id="0" name=""/>
        <dsp:cNvSpPr/>
      </dsp:nvSpPr>
      <dsp:spPr>
        <a:xfrm>
          <a:off x="751312" y="462021"/>
          <a:ext cx="379674" cy="379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Opt</a:t>
          </a:r>
        </a:p>
      </dsp:txBody>
      <dsp:txXfrm>
        <a:off x="806914" y="517623"/>
        <a:ext cx="268470" cy="268470"/>
      </dsp:txXfrm>
    </dsp:sp>
    <dsp:sp modelId="{F44C8D5F-B589-4346-9F68-3016F3E34E1D}">
      <dsp:nvSpPr>
        <dsp:cNvPr id="0" name=""/>
        <dsp:cNvSpPr/>
      </dsp:nvSpPr>
      <dsp:spPr>
        <a:xfrm>
          <a:off x="479634" y="177181"/>
          <a:ext cx="379674" cy="379674"/>
        </a:xfrm>
        <a:prstGeom prst="ellipse">
          <a:avLst/>
        </a:prstGeom>
        <a:solidFill>
          <a:schemeClr val="accent2">
            <a:hueOff val="3520690"/>
            <a:satOff val="-8637"/>
            <a:lumOff val="-10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</a:t>
          </a:r>
        </a:p>
      </dsp:txBody>
      <dsp:txXfrm>
        <a:off x="535236" y="232783"/>
        <a:ext cx="268470" cy="268470"/>
      </dsp:txXfrm>
    </dsp:sp>
    <dsp:sp modelId="{E456B3D4-3F5A-5747-9E5C-CF4E03659D05}">
      <dsp:nvSpPr>
        <dsp:cNvPr id="0" name=""/>
        <dsp:cNvSpPr/>
      </dsp:nvSpPr>
      <dsp:spPr>
        <a:xfrm>
          <a:off x="867746" y="85384"/>
          <a:ext cx="379674" cy="379674"/>
        </a:xfrm>
        <a:prstGeom prst="ellipse">
          <a:avLst/>
        </a:prstGeom>
        <a:solidFill>
          <a:schemeClr val="accent2">
            <a:hueOff val="7041380"/>
            <a:satOff val="-17274"/>
            <a:lumOff val="-20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</a:t>
          </a:r>
        </a:p>
      </dsp:txBody>
      <dsp:txXfrm>
        <a:off x="923348" y="140986"/>
        <a:ext cx="268470" cy="268470"/>
      </dsp:txXfrm>
    </dsp:sp>
    <dsp:sp modelId="{23E6FC04-4B15-D641-BED6-B9B7CDC5C7A8}">
      <dsp:nvSpPr>
        <dsp:cNvPr id="0" name=""/>
        <dsp:cNvSpPr/>
      </dsp:nvSpPr>
      <dsp:spPr>
        <a:xfrm>
          <a:off x="310890" y="8437"/>
          <a:ext cx="1181209" cy="94496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7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4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9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multi target</a:t>
            </a:r>
            <a:r>
              <a:rPr lang="en-US" baseline="0" dirty="0"/>
              <a:t>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0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8136501" cy="534034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A9D549-6B4F-954D-AF3C-275B28F7C7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4" y="5910196"/>
            <a:ext cx="3191255" cy="473702"/>
          </a:xfrm>
          <a:prstGeom prst="rect">
            <a:avLst/>
          </a:prstGeom>
        </p:spPr>
      </p:pic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975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2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6" y="5904672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6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7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3" y="273299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5954" indent="0">
              <a:buFontTx/>
              <a:buNone/>
              <a:tabLst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>
              <a:buFontTx/>
              <a:buNone/>
              <a:tabLst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294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5"/>
            <a:ext cx="6447184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788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788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78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6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45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8721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hyperlink" Target="http://stats.stackexchange.com/questions/43867/why-does-the-least-square-solution-give-poor-results-in-this-case" TargetMode="External"/><Relationship Id="rId12" Type="http://schemas.openxmlformats.org/officeDocument/2006/relationships/diagramData" Target="../diagrams/data1.xml"/><Relationship Id="rId2" Type="http://schemas.openxmlformats.org/officeDocument/2006/relationships/slideLayout" Target="../slideLayouts/slideLayout4.xml"/><Relationship Id="rId16" Type="http://schemas.microsoft.com/office/2007/relationships/diagramDrawing" Target="../diagrams/drawing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FLAME_clustering" TargetMode="External"/><Relationship Id="rId5" Type="http://schemas.openxmlformats.org/officeDocument/2006/relationships/hyperlink" Target="https://en.wikipedia.org/wiki/Kernel_smoother" TargetMode="External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://evelinag.com/blog/2014/12-15-christmas-carol-and-other-eigenvectors/index.html" TargetMode="External"/><Relationship Id="rId1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8288489/neural-networks-does-the-input-layer-consist-of-neurons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gif"/><Relationship Id="rId12" Type="http://schemas.openxmlformats.org/officeDocument/2006/relationships/hyperlink" Target="http://stackoverflow.com/questions/9480605/what-is-the-relation-between-the-number-of-support-vectors-and-training-data-an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s.stackexchange.com/questions/13194/support-vector-machines-and-regression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sefiks.com/2017/11/19/how-random-forests-can-keep-you-from-decision-tree/" TargetMode="External"/><Relationship Id="rId4" Type="http://schemas.openxmlformats.org/officeDocument/2006/relationships/hyperlink" Target="http://neurocritic.blogspot.com/2014/06/and-darpa-deep-brain-stimulation-awards.html" TargetMode="Externa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198814" y="2749030"/>
            <a:ext cx="6311870" cy="1359940"/>
          </a:xfrm>
        </p:spPr>
        <p:txBody>
          <a:bodyPr/>
          <a:lstStyle/>
          <a:p>
            <a:pPr algn="ctr"/>
            <a:r>
              <a:rPr lang="en-US" b="0" dirty="0"/>
              <a:t>Reduced Order Models (ROMs)</a:t>
            </a:r>
            <a:br>
              <a:rPr lang="en-US" b="0" dirty="0"/>
            </a:br>
            <a:r>
              <a:rPr lang="en-US" b="0" dirty="0"/>
              <a:t>RAVEN Workshop</a:t>
            </a: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585805" y="273299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7558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train a ROM from a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845758" y="2715737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59439" y="4570476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9" name="Curved Connector 8"/>
          <p:cNvCxnSpPr>
            <a:stCxn id="7" idx="1"/>
            <a:endCxn id="6" idx="2"/>
          </p:cNvCxnSpPr>
          <p:nvPr/>
        </p:nvCxnSpPr>
        <p:spPr bwMode="auto">
          <a:xfrm rot="10800000">
            <a:off x="6235119" y="3072769"/>
            <a:ext cx="1024320" cy="171936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1548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054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analysis using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738600" y="2722116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52281" y="4576855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5986" y="5359973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" name="Curved Connector 9"/>
          <p:cNvCxnSpPr>
            <a:stCxn id="8" idx="0"/>
            <a:endCxn id="7" idx="1"/>
          </p:cNvCxnSpPr>
          <p:nvPr/>
        </p:nvCxnSpPr>
        <p:spPr bwMode="auto">
          <a:xfrm rot="5400000" flipH="1" flipV="1">
            <a:off x="5837129" y="4044820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6" idx="2"/>
            <a:endCxn id="7" idx="1"/>
          </p:cNvCxnSpPr>
          <p:nvPr/>
        </p:nvCxnSpPr>
        <p:spPr bwMode="auto">
          <a:xfrm rot="16200000" flipH="1">
            <a:off x="5780437" y="3426672"/>
            <a:ext cx="1719368" cy="102432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064719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Pickle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Compression/serialization scheme</a:t>
            </a:r>
          </a:p>
          <a:p>
            <a:r>
              <a:rPr lang="en-US" dirty="0"/>
              <a:t>Pickled object contains all the information necessary to </a:t>
            </a:r>
            <a:r>
              <a:rPr lang="en-US" dirty="0">
                <a:solidFill>
                  <a:srgbClr val="3366FF"/>
                </a:solidFill>
              </a:rPr>
              <a:t>reconstruct</a:t>
            </a:r>
            <a:r>
              <a:rPr lang="en-US" dirty="0"/>
              <a:t> the object in another python script</a:t>
            </a:r>
          </a:p>
          <a:p>
            <a:r>
              <a:rPr lang="en-US" dirty="0"/>
              <a:t>Pickled object can be </a:t>
            </a:r>
            <a:r>
              <a:rPr lang="en-US" dirty="0">
                <a:solidFill>
                  <a:srgbClr val="3366FF"/>
                </a:solidFill>
              </a:rPr>
              <a:t>saved</a:t>
            </a:r>
            <a:r>
              <a:rPr lang="en-US" dirty="0"/>
              <a:t> as a file</a:t>
            </a:r>
          </a:p>
          <a:p>
            <a:r>
              <a:rPr lang="en-US" dirty="0"/>
              <a:t>RAVEN </a:t>
            </a:r>
            <a:r>
              <a:rPr lang="en-US" dirty="0" err="1"/>
              <a:t>Scikit</a:t>
            </a:r>
            <a:r>
              <a:rPr lang="en-US" dirty="0"/>
              <a:t>-Learn ROMs can be pickled</a:t>
            </a:r>
          </a:p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Applications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Perform statistical analysis on a ROM after they have been generated and/or on a different machine</a:t>
            </a:r>
          </a:p>
          <a:p>
            <a:pPr lvl="1"/>
            <a:r>
              <a:rPr lang="en-US" dirty="0"/>
              <a:t>Use pickled ROMs on separate python script (external model for RAVEN)</a:t>
            </a:r>
          </a:p>
          <a:p>
            <a:pPr lvl="1"/>
            <a:r>
              <a:rPr lang="en-US" dirty="0"/>
              <a:t>Stochastic analysis for different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 Available in RAVEN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6418"/>
            <a:ext cx="10415649" cy="5386457"/>
          </a:xfrm>
        </p:spPr>
        <p:txBody>
          <a:bodyPr/>
          <a:lstStyle/>
          <a:p>
            <a:r>
              <a:rPr lang="en-US" sz="2000" dirty="0" err="1"/>
              <a:t>NDspline</a:t>
            </a:r>
            <a:r>
              <a:rPr lang="en-US" sz="2000" dirty="0"/>
              <a:t>/</a:t>
            </a:r>
            <a:r>
              <a:rPr lang="en-US" sz="2000" dirty="0" err="1"/>
              <a:t>NDinvDistWeight</a:t>
            </a:r>
            <a:r>
              <a:rPr lang="en-US" sz="2000" dirty="0"/>
              <a:t>: Multi-dimensional interpolators</a:t>
            </a:r>
          </a:p>
          <a:p>
            <a:r>
              <a:rPr lang="en-US" sz="2000" dirty="0" err="1"/>
              <a:t>GaussPolynomialRom</a:t>
            </a:r>
            <a:r>
              <a:rPr lang="en-US" sz="2000" dirty="0"/>
              <a:t>/</a:t>
            </a:r>
            <a:r>
              <a:rPr lang="en-US" sz="2000" dirty="0" err="1"/>
              <a:t>HDMRRom</a:t>
            </a:r>
            <a:r>
              <a:rPr lang="en-US" sz="2000" dirty="0"/>
              <a:t>: Stochastic collocation</a:t>
            </a:r>
          </a:p>
          <a:p>
            <a:r>
              <a:rPr lang="en-US" sz="2000" dirty="0" err="1"/>
              <a:t>SciKitLearn</a:t>
            </a:r>
            <a:r>
              <a:rPr lang="en-US" sz="2000" dirty="0"/>
              <a:t> (External library)</a:t>
            </a:r>
          </a:p>
          <a:p>
            <a:pPr lvl="1"/>
            <a:r>
              <a:rPr lang="en-US" sz="2000" dirty="0"/>
              <a:t>Linear Models</a:t>
            </a:r>
          </a:p>
          <a:p>
            <a:pPr lvl="1"/>
            <a:r>
              <a:rPr lang="en-US" sz="2000" dirty="0"/>
              <a:t>Support Vector Machines</a:t>
            </a:r>
          </a:p>
          <a:p>
            <a:pPr lvl="1"/>
            <a:r>
              <a:rPr lang="en-US" sz="2000" dirty="0"/>
              <a:t>Multi Class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Neighbors</a:t>
            </a:r>
          </a:p>
          <a:p>
            <a:pPr lvl="1"/>
            <a:r>
              <a:rPr lang="en-US" sz="2000" dirty="0"/>
              <a:t>Tree</a:t>
            </a:r>
          </a:p>
          <a:p>
            <a:pPr lvl="1"/>
            <a:r>
              <a:rPr lang="en-US" sz="2000" dirty="0"/>
              <a:t>Gaussian process</a:t>
            </a:r>
          </a:p>
          <a:p>
            <a:pPr lvl="1"/>
            <a:r>
              <a:rPr lang="en-US" sz="2000" dirty="0"/>
              <a:t>Neural Network Models</a:t>
            </a:r>
          </a:p>
          <a:p>
            <a:r>
              <a:rPr lang="en-US" sz="2000" dirty="0"/>
              <a:t>ARMA: Autoregressive moving average time series model</a:t>
            </a:r>
          </a:p>
          <a:p>
            <a:r>
              <a:rPr lang="en-US" sz="2000" dirty="0"/>
              <a:t>MSR: Perform topological decomposition </a:t>
            </a:r>
          </a:p>
          <a:p>
            <a:r>
              <a:rPr lang="en-US" sz="2000" dirty="0" err="1"/>
              <a:t>PolyExponential</a:t>
            </a:r>
            <a:r>
              <a:rPr lang="en-US" sz="2000" dirty="0"/>
              <a:t>: polynomial sum of exponentials for time-dependent</a:t>
            </a:r>
          </a:p>
          <a:p>
            <a:r>
              <a:rPr lang="en-US" sz="2000" dirty="0"/>
              <a:t>DMD: dynamic mode decomposition for time-dependent ROM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4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/>
              <a:t>RAVEN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6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D4B-6EB3-C544-88A4-979AB31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the same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8F85-C01D-8143-BD69-34E1CC87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workshop will include interactive examples</a:t>
            </a:r>
          </a:p>
          <a:p>
            <a:r>
              <a:rPr lang="en-US" dirty="0"/>
              <a:t>paths given starting at raven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 are provided as well: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61D2-940F-10B2-1A11-B88CC230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AEDC-53C9-3146-8BFF-639AE949C68B}"/>
              </a:ext>
            </a:extLst>
          </p:cNvPr>
          <p:cNvSpPr txBox="1"/>
          <p:nvPr/>
        </p:nvSpPr>
        <p:spPr>
          <a:xfrm>
            <a:off x="1979612" y="2942544"/>
            <a:ext cx="8494423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~&gt;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cd ~/projects/raven</a:t>
            </a: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checkout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devel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~/projects/raven&gt;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git 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B8FF2-02F6-B645-B684-E17854069A2E}"/>
              </a:ext>
            </a:extLst>
          </p:cNvPr>
          <p:cNvSpPr txBox="1"/>
          <p:nvPr/>
        </p:nvSpPr>
        <p:spPr>
          <a:xfrm>
            <a:off x="1979613" y="5191398"/>
            <a:ext cx="849442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raven/doc/workshop/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reducedOrderModeling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1D52-5930-C243-B568-FA985C8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B043-F349-114D-84AF-4DF2056FA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381" y="1166812"/>
            <a:ext cx="8231187" cy="5691188"/>
          </a:xfrm>
        </p:spPr>
        <p:txBody>
          <a:bodyPr/>
          <a:lstStyle/>
          <a:p>
            <a:r>
              <a:rPr lang="en-US" dirty="0"/>
              <a:t>RAVEN samples codes</a:t>
            </a:r>
          </a:p>
          <a:p>
            <a:r>
              <a:rPr lang="en-US" dirty="0"/>
              <a:t>For experiment, we’ve provided some physics in a code</a:t>
            </a:r>
          </a:p>
          <a:p>
            <a:pPr marL="0" indent="0" algn="ctr">
              <a:buNone/>
            </a:pPr>
            <a:r>
              <a:rPr lang="en-US" b="1" dirty="0" err="1">
                <a:latin typeface="Lucida Console" panose="020B0609040504020204" pitchFamily="49" charset="0"/>
              </a:rPr>
              <a:t>projectile.py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y0, the initial vertical position</a:t>
            </a:r>
          </a:p>
          <a:p>
            <a:pPr lvl="1"/>
            <a:r>
              <a:rPr lang="en-US" dirty="0"/>
              <a:t>x0, the initial horizontal position</a:t>
            </a:r>
          </a:p>
          <a:p>
            <a:pPr lvl="1"/>
            <a:r>
              <a:rPr lang="en-US" dirty="0"/>
              <a:t>angle, the launch angle</a:t>
            </a:r>
          </a:p>
          <a:p>
            <a:pPr lvl="1"/>
            <a:r>
              <a:rPr lang="en-US" dirty="0"/>
              <a:t>v0, the launch velocity</a:t>
            </a:r>
          </a:p>
          <a:p>
            <a:r>
              <a:rPr lang="en-US" dirty="0"/>
              <a:t>Calculates:</a:t>
            </a:r>
          </a:p>
          <a:p>
            <a:pPr lvl="1"/>
            <a:r>
              <a:rPr lang="en-US" dirty="0"/>
              <a:t>x, the horizontal position throughout the trajectory</a:t>
            </a:r>
          </a:p>
          <a:p>
            <a:pPr lvl="1"/>
            <a:r>
              <a:rPr lang="en-US" dirty="0"/>
              <a:t>y, the vertical position throughout the trajectory</a:t>
            </a:r>
          </a:p>
          <a:p>
            <a:pPr lvl="1"/>
            <a:r>
              <a:rPr lang="en-US" dirty="0"/>
              <a:t>r, the horizontal range or furthest point reached if landed on the same horizontal level.</a:t>
            </a:r>
          </a:p>
          <a:p>
            <a:pPr lvl="1"/>
            <a:r>
              <a:rPr lang="en-US" dirty="0"/>
              <a:t>t, the time of flight.</a:t>
            </a:r>
          </a:p>
          <a:p>
            <a:pPr lvl="1"/>
            <a:r>
              <a:rPr lang="en-US" dirty="0" err="1"/>
              <a:t>ymax</a:t>
            </a:r>
            <a:r>
              <a:rPr lang="en-US" dirty="0"/>
              <a:t>, the maximum height achieved.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2E25-B339-BCC7-C841-A2DC347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9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Workflow/Pipeline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89448" y="27725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database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413354" y="236611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7" name="Bent-Up Arrow 16"/>
          <p:cNvSpPr/>
          <p:nvPr/>
        </p:nvSpPr>
        <p:spPr bwMode="auto">
          <a:xfrm rot="16200000" flipH="1">
            <a:off x="8611125" y="4398922"/>
            <a:ext cx="1165724" cy="1069474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 rot="16200000">
            <a:off x="2896837" y="2799182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9448" y="356169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A826-7836-E37A-C1C4-47854B494132}"/>
              </a:ext>
            </a:extLst>
          </p:cNvPr>
          <p:cNvSpPr/>
          <p:nvPr/>
        </p:nvSpPr>
        <p:spPr bwMode="auto">
          <a:xfrm>
            <a:off x="3501401" y="233734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(Validate Visually)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D5D3F-3777-A0FB-419A-BB065D3B0D40}"/>
              </a:ext>
            </a:extLst>
          </p:cNvPr>
          <p:cNvSpPr/>
          <p:nvPr/>
        </p:nvSpPr>
        <p:spPr bwMode="auto">
          <a:xfrm>
            <a:off x="3501401" y="319323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D12A8-466E-5FC2-ED5B-04A9C9D8C791}"/>
              </a:ext>
            </a:extLst>
          </p:cNvPr>
          <p:cNvSpPr txBox="1"/>
          <p:nvPr/>
        </p:nvSpPr>
        <p:spPr>
          <a:xfrm>
            <a:off x="3439912" y="1985500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2_train_rom.xml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5C96-F6FB-51CC-276B-239A5A519F7E}"/>
              </a:ext>
            </a:extLst>
          </p:cNvPr>
          <p:cNvSpPr txBox="1"/>
          <p:nvPr/>
        </p:nvSpPr>
        <p:spPr>
          <a:xfrm>
            <a:off x="3304473" y="390264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2b_train_and_validate_rom.xml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A4BF4B-27F2-8EB5-2C77-D7C272C7F15D}"/>
              </a:ext>
            </a:extLst>
          </p:cNvPr>
          <p:cNvSpPr/>
          <p:nvPr/>
        </p:nvSpPr>
        <p:spPr bwMode="auto">
          <a:xfrm rot="16200000">
            <a:off x="5808790" y="2417331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092-4787-4F5F-26B2-B4D4E027A210}"/>
              </a:ext>
            </a:extLst>
          </p:cNvPr>
          <p:cNvSpPr txBox="1"/>
          <p:nvPr/>
        </p:nvSpPr>
        <p:spPr>
          <a:xfrm>
            <a:off x="6195040" y="310577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3_pickle_rom.xml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2B532-0D70-7DAF-F27D-62379BF627E8}"/>
              </a:ext>
            </a:extLst>
          </p:cNvPr>
          <p:cNvSpPr/>
          <p:nvPr/>
        </p:nvSpPr>
        <p:spPr bwMode="auto">
          <a:xfrm>
            <a:off x="9325307" y="2362511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E20E3E1-D6B9-BC43-D5C2-D21A9626F00B}"/>
              </a:ext>
            </a:extLst>
          </p:cNvPr>
          <p:cNvSpPr/>
          <p:nvPr/>
        </p:nvSpPr>
        <p:spPr bwMode="auto">
          <a:xfrm rot="16200000">
            <a:off x="8720743" y="2413723"/>
            <a:ext cx="548105" cy="67109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49E90-99C4-1B7F-4EB5-A35F11046DC0}"/>
              </a:ext>
            </a:extLst>
          </p:cNvPr>
          <p:cNvSpPr txBox="1"/>
          <p:nvPr/>
        </p:nvSpPr>
        <p:spPr>
          <a:xfrm>
            <a:off x="9106993" y="1983815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4_load_rom.xml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6AA58-42F5-EEE1-AB7F-B135C1F1D149}"/>
              </a:ext>
            </a:extLst>
          </p:cNvPr>
          <p:cNvSpPr/>
          <p:nvPr/>
        </p:nvSpPr>
        <p:spPr bwMode="auto">
          <a:xfrm>
            <a:off x="9320273" y="3195402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and Validate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15770-122C-4423-9AEC-CE613B27D76F}"/>
              </a:ext>
            </a:extLst>
          </p:cNvPr>
          <p:cNvSpPr txBox="1"/>
          <p:nvPr/>
        </p:nvSpPr>
        <p:spPr>
          <a:xfrm>
            <a:off x="9094756" y="4021648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4b_load_pretrained_rom.xml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C166B-DFE8-CB36-82C8-65CFC4369176}"/>
              </a:ext>
            </a:extLst>
          </p:cNvPr>
          <p:cNvSpPr/>
          <p:nvPr/>
        </p:nvSpPr>
        <p:spPr bwMode="auto">
          <a:xfrm>
            <a:off x="6413354" y="4380083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ROM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48481-8318-F163-790F-3983D70E8872}"/>
              </a:ext>
            </a:extLst>
          </p:cNvPr>
          <p:cNvSpPr txBox="1"/>
          <p:nvPr/>
        </p:nvSpPr>
        <p:spPr>
          <a:xfrm>
            <a:off x="6195040" y="4104779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5_sample_rom.xml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7388B-C179-06B2-1699-BA310C860A1B}"/>
              </a:ext>
            </a:extLst>
          </p:cNvPr>
          <p:cNvSpPr/>
          <p:nvPr/>
        </p:nvSpPr>
        <p:spPr bwMode="auto">
          <a:xfrm>
            <a:off x="6391968" y="534979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2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Sample/evaluate </a:t>
            </a:r>
            <a:r>
              <a:rPr lang="en-US" sz="2000" dirty="0" err="1"/>
              <a:t>pROM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11F1C-4278-9CCC-1348-33B03665187C}"/>
              </a:ext>
            </a:extLst>
          </p:cNvPr>
          <p:cNvSpPr txBox="1"/>
          <p:nvPr/>
        </p:nvSpPr>
        <p:spPr>
          <a:xfrm>
            <a:off x="6195040" y="6059217"/>
            <a:ext cx="2682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6_sample_prom.xml </a:t>
            </a:r>
          </a:p>
        </p:txBody>
      </p:sp>
    </p:spTree>
    <p:extLst>
      <p:ext uri="{BB962C8B-B14F-4D97-AF65-F5344CB8AC3E}">
        <p14:creationId xmlns:p14="http://schemas.microsoft.com/office/powerpoint/2010/main" val="375839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</a:t>
            </a:r>
          </a:p>
          <a:p>
            <a:r>
              <a:rPr lang="en-US" dirty="0"/>
              <a:t>Exercise 2_train_rom.xml, </a:t>
            </a:r>
            <a:r>
              <a:rPr lang="en-US" b="1" dirty="0"/>
              <a:t>objective</a:t>
            </a:r>
            <a:r>
              <a:rPr lang="en-US" dirty="0"/>
              <a:t>: Construct/train a ROM. </a:t>
            </a:r>
          </a:p>
          <a:p>
            <a:pPr lvl="1"/>
            <a:r>
              <a:rPr lang="en-US" dirty="0"/>
              <a:t>Add a </a:t>
            </a:r>
            <a:r>
              <a:rPr lang="en-US" dirty="0" err="1"/>
              <a:t>RomTrainer</a:t>
            </a:r>
            <a:r>
              <a:rPr lang="en-US" dirty="0"/>
              <a:t> Step</a:t>
            </a:r>
          </a:p>
          <a:p>
            <a:r>
              <a:rPr lang="en-US" dirty="0"/>
              <a:t>Exercise 3_pickle_rom.xml, </a:t>
            </a:r>
            <a:r>
              <a:rPr lang="en-US" b="1" dirty="0"/>
              <a:t>objective:</a:t>
            </a:r>
            <a:r>
              <a:rPr lang="en-US" dirty="0"/>
              <a:t> Save a ROM for future use. </a:t>
            </a:r>
            <a:endParaRPr lang="en-US" b="1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IOStep</a:t>
            </a:r>
            <a:r>
              <a:rPr lang="en-US" dirty="0"/>
              <a:t> to </a:t>
            </a:r>
            <a:r>
              <a:rPr lang="en-US" dirty="0" err="1"/>
              <a:t>picke</a:t>
            </a:r>
            <a:r>
              <a:rPr lang="en-US" dirty="0"/>
              <a:t> a ROM</a:t>
            </a:r>
          </a:p>
          <a:p>
            <a:r>
              <a:rPr lang="en-US" dirty="0"/>
              <a:t>Exercise 4_load_rom.xml, </a:t>
            </a:r>
            <a:r>
              <a:rPr lang="en-US" b="1" dirty="0"/>
              <a:t>objective: </a:t>
            </a:r>
            <a:r>
              <a:rPr lang="en-US" dirty="0"/>
              <a:t>load a previously trained ROM</a:t>
            </a:r>
            <a:endParaRPr lang="en-US" b="1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IOStep</a:t>
            </a:r>
            <a:r>
              <a:rPr lang="en-US" dirty="0"/>
              <a:t> to load a ROM</a:t>
            </a:r>
          </a:p>
          <a:p>
            <a:r>
              <a:rPr lang="en-US" dirty="0"/>
              <a:t>Exercise 5_sample_rom.xml, </a:t>
            </a:r>
            <a:r>
              <a:rPr lang="en-US" b="1" dirty="0"/>
              <a:t>objective:</a:t>
            </a:r>
            <a:r>
              <a:rPr lang="en-US" dirty="0"/>
              <a:t> Sample/evaluate a ROM immediately after training.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MultiRun</a:t>
            </a:r>
            <a:r>
              <a:rPr lang="en-US" dirty="0"/>
              <a:t> to sample a ROM</a:t>
            </a:r>
          </a:p>
          <a:p>
            <a:r>
              <a:rPr lang="en-US" dirty="0"/>
              <a:t>Exercise 6_sample_prom.xml, </a:t>
            </a:r>
            <a:r>
              <a:rPr lang="en-US" b="1" dirty="0"/>
              <a:t>objective:</a:t>
            </a:r>
            <a:r>
              <a:rPr lang="en-US" dirty="0"/>
              <a:t> Sample a previously pickled ROM 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MultiRun</a:t>
            </a:r>
            <a:r>
              <a:rPr lang="en-US" dirty="0"/>
              <a:t> to sample a pickled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1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1,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292" y="1205900"/>
            <a:ext cx="10415649" cy="5286975"/>
          </a:xfrm>
        </p:spPr>
        <p:txBody>
          <a:bodyPr/>
          <a:lstStyle/>
          <a:p>
            <a:r>
              <a:rPr lang="en-US" dirty="0"/>
              <a:t>Exercise 1_sample_Function.xml, </a:t>
            </a:r>
            <a:r>
              <a:rPr lang="en-US" b="1" dirty="0"/>
              <a:t>objective: </a:t>
            </a:r>
            <a:r>
              <a:rPr lang="en-US" dirty="0"/>
              <a:t>prepare the training data via forward sampling.</a:t>
            </a:r>
          </a:p>
          <a:p>
            <a:pPr lvl="1"/>
            <a:r>
              <a:rPr lang="en-US" dirty="0"/>
              <a:t>Just run this one.</a:t>
            </a:r>
          </a:p>
          <a:p>
            <a:pPr lvl="1"/>
            <a:r>
              <a:rPr lang="en-US" dirty="0"/>
              <a:t>Outputs: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Outline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Brief introduction on ROMs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ROMs and RAVEN</a:t>
            </a:r>
          </a:p>
          <a:p>
            <a:pPr lvl="1"/>
            <a:r>
              <a:rPr lang="en-US" dirty="0"/>
              <a:t>Available ROMs</a:t>
            </a:r>
          </a:p>
          <a:p>
            <a:pPr lvl="1"/>
            <a:r>
              <a:rPr lang="en-US" dirty="0"/>
              <a:t>RAVEN ROM workflow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RAVEN examples</a:t>
            </a:r>
          </a:p>
          <a:p>
            <a:pPr lvl="1"/>
            <a:r>
              <a:rPr lang="en-US" dirty="0"/>
              <a:t>Create ROMs</a:t>
            </a:r>
          </a:p>
          <a:p>
            <a:pPr lvl="1"/>
            <a:r>
              <a:rPr lang="en-US" dirty="0"/>
              <a:t>Perform sampling of ROMs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911563" y="1962490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</a:rPr>
              <a:t>Sample model Create data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79035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97563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65667" y="552352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3531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7416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531946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1563" y="2684385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1_sample_Function.xml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7563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5667" y="624542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79035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41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Sample a Model and Create a Database (Exercise 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070184" y="530884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471165" y="549991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471165" y="5772132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471165" y="6011766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6795352" y="54999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795352" y="60117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3316559" y="5308845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file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316559" y="556809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 info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316559" y="5820058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394371" y="5314102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94370" y="5825315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Starter input file name: 1_sample_Function.xml (Just run it!)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31211" y="2659303"/>
            <a:ext cx="8956157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”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projectile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"Print"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</p:spTree>
    <p:extLst>
      <p:ext uri="{BB962C8B-B14F-4D97-AF65-F5344CB8AC3E}">
        <p14:creationId xmlns:p14="http://schemas.microsoft.com/office/powerpoint/2010/main" val="313363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911563" y="196249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79035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97563" y="3478468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Sample ROM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65667" y="552352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3531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7416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531946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1563" y="2684385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sample_Function.xml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7563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5667" y="624542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79035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61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6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"ROM4"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875443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954282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Multi-dimensional interpolator (</a:t>
            </a:r>
            <a:r>
              <a:rPr lang="en-US" sz="1600" dirty="0">
                <a:latin typeface="Courier"/>
                <a:cs typeface="Courier"/>
              </a:rPr>
              <a:t>CROW</a:t>
            </a:r>
            <a:r>
              <a:rPr lang="en-US" sz="1600" dirty="0">
                <a:latin typeface="+mj-lt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7379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274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875443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0399" y="2437662"/>
            <a:ext cx="8421797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Grid_ROM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”v0"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v0_d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”CDF"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"equal"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"10"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”angle"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angle_d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”CDF"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"equal"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"10”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59567" y="5886733"/>
            <a:ext cx="1252309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Finer grid</a:t>
            </a:r>
          </a:p>
        </p:txBody>
      </p:sp>
      <p:cxnSp>
        <p:nvCxnSpPr>
          <p:cNvPr id="17" name="Straight Arrow Connector 16"/>
          <p:cNvCxnSpPr>
            <a:cxnSpLocks/>
            <a:stCxn id="16" idx="3"/>
          </p:cNvCxnSpPr>
          <p:nvPr/>
        </p:nvCxnSpPr>
        <p:spPr bwMode="auto">
          <a:xfrm flipV="1">
            <a:off x="8111876" y="5115317"/>
            <a:ext cx="381335" cy="9631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7592116" y="2491539"/>
            <a:ext cx="1921381" cy="2569901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20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Sample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92683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1208" y="2492732"/>
            <a:ext cx="8139592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"extract_data4"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"RunRom4"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"Grid"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outROM_y4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75443" y="181044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0628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31655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9600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8572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40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911563" y="196249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79035" y="3478468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Pickle ROM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97563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65667" y="5523529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Load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3531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7416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531946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1563" y="2684385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sample_Function.xml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7563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5667" y="624542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79035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28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16559" y="1654833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2738" y="2866394"/>
            <a:ext cx="6246525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"ROM3"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SciKitLearn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linear_model|LinearRegression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True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&lt;normalize&gt;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False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&lt;/normalize&gt;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485722" y="1654833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06280" y="1654833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096001" y="1654833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4" name="Left Brace 23"/>
          <p:cNvSpPr/>
          <p:nvPr/>
        </p:nvSpPr>
        <p:spPr bwMode="auto">
          <a:xfrm rot="10800000">
            <a:off x="7393956" y="3403029"/>
            <a:ext cx="194007" cy="383413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437710" y="3211322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Inputs / Output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978517" y="4706012"/>
            <a:ext cx="2677202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ROM type and parameters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5908283" y="4533405"/>
            <a:ext cx="1070235" cy="345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7732548" y="3403029"/>
            <a:ext cx="584571" cy="1917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0481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and Pickle a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27858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7830" y="2820705"/>
            <a:ext cx="8271203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"extract_data3"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"rom_trainer3"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name="pkDump3"&gt;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93179" y="1644027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717579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07300" y="1644027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35942" y="2466678"/>
            <a:ext cx="2180425" cy="58297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Create a </a:t>
            </a:r>
            <a:r>
              <a:rPr lang="en-US" sz="1600" dirty="0" err="1">
                <a:latin typeface="+mj-lt"/>
              </a:rPr>
              <a:t>DataObject</a:t>
            </a:r>
            <a:r>
              <a:rPr lang="en-US" sz="1600" dirty="0">
                <a:latin typeface="+mj-lt"/>
              </a:rPr>
              <a:t> from the </a:t>
            </a:r>
            <a:r>
              <a:rPr lang="en-US" sz="1600" dirty="0" err="1">
                <a:latin typeface="+mj-lt"/>
              </a:rPr>
              <a:t>Dababase</a:t>
            </a:r>
            <a:endParaRPr lang="en-US" sz="1600" dirty="0">
              <a:latin typeface="+mj-lt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 bwMode="auto">
          <a:xfrm flipV="1">
            <a:off x="5417613" y="2758164"/>
            <a:ext cx="1018329" cy="42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8507047" y="4942715"/>
            <a:ext cx="1901082" cy="85961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Create and train a ROM from the </a:t>
            </a:r>
            <a:r>
              <a:rPr lang="en-US" sz="1600" dirty="0" err="1">
                <a:latin typeface="+mj-lt"/>
              </a:rPr>
              <a:t>DataObject</a:t>
            </a:r>
            <a:endParaRPr lang="en-US" sz="1600" dirty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192377" y="4656317"/>
            <a:ext cx="1314670" cy="702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5485400" y="5815827"/>
            <a:ext cx="2116122" cy="6049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Pickle the ROM and save it as a file</a:t>
            </a: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 bwMode="auto">
          <a:xfrm>
            <a:off x="4396462" y="5553935"/>
            <a:ext cx="1088939" cy="56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441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911563" y="1962490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model Create data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79035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Pickle ROM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97563" y="3478468"/>
            <a:ext cx="2245896" cy="721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Train a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Sample ROM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665667" y="5523529"/>
            <a:ext cx="2245896" cy="72189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Load 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Sample ROM </a:t>
            </a:r>
          </a:p>
        </p:txBody>
      </p:sp>
      <p:sp>
        <p:nvSpPr>
          <p:cNvPr id="8" name="Bent-Up Arrow 7"/>
          <p:cNvSpPr/>
          <p:nvPr/>
        </p:nvSpPr>
        <p:spPr bwMode="auto">
          <a:xfrm rot="10800000">
            <a:off x="3531946" y="2176384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0800000" flipH="1">
            <a:off x="7416812" y="2181735"/>
            <a:ext cx="1165724" cy="1069474"/>
          </a:xfrm>
          <a:prstGeom prst="bent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3531946" y="4598438"/>
            <a:ext cx="548105" cy="67109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1563" y="2684385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sample_Function.xml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7563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sample_ROM.xml</a:t>
            </a:r>
            <a:r>
              <a:rPr lang="en-US" sz="14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5667" y="624542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79035" y="420036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rom_trainer.xml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88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2">
            <a:extLst>
              <a:ext uri="{FF2B5EF4-FFF2-40B4-BE49-F238E27FC236}">
                <a16:creationId xmlns:a16="http://schemas.microsoft.com/office/drawing/2014/main" id="{DE79D6B7-16DF-E646-899D-365F1911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819034" cy="586430"/>
          </a:xfrm>
        </p:spPr>
        <p:txBody>
          <a:bodyPr/>
          <a:lstStyle/>
          <a:p>
            <a:r>
              <a:rPr lang="en-US" dirty="0"/>
              <a:t>Methods and Taxonomy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2A0EB-A0C0-D341-B61A-08A3D863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112FD8CA-2CEC-4FB9-A4F0-82C1698A97E9}" type="slidenum">
              <a:rPr lang="en-US">
                <a:solidFill>
                  <a:srgbClr val="59595C">
                    <a:lumMod val="40000"/>
                    <a:lumOff val="60000"/>
                  </a:srgbClr>
                </a:solidFill>
              </a:rPr>
              <a:pPr defTabSz="685800"/>
              <a:t>3</a:t>
            </a:fld>
            <a:endParaRPr lang="en-US" dirty="0">
              <a:solidFill>
                <a:srgbClr val="59595C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A15005FB-4E29-1049-BD23-37C51DD82A84}"/>
              </a:ext>
            </a:extLst>
          </p:cNvPr>
          <p:cNvSpPr/>
          <p:nvPr/>
        </p:nvSpPr>
        <p:spPr>
          <a:xfrm>
            <a:off x="5536909" y="186747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F60C9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ML</a:t>
            </a:r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A08183E7-170E-FB43-AC27-83CB92C929EF}"/>
              </a:ext>
            </a:extLst>
          </p:cNvPr>
          <p:cNvSpPr/>
          <p:nvPr/>
        </p:nvSpPr>
        <p:spPr>
          <a:xfrm>
            <a:off x="4117750" y="270020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Supervised</a:t>
            </a:r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2F618BD8-7328-E144-8D78-2CABA4845FA8}"/>
              </a:ext>
            </a:extLst>
          </p:cNvPr>
          <p:cNvSpPr/>
          <p:nvPr/>
        </p:nvSpPr>
        <p:spPr>
          <a:xfrm>
            <a:off x="8605634" y="2696534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Reinforcement</a:t>
            </a: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69C4F679-6E87-0C46-A3EA-934AD0658838}"/>
              </a:ext>
            </a:extLst>
          </p:cNvPr>
          <p:cNvSpPr/>
          <p:nvPr/>
        </p:nvSpPr>
        <p:spPr>
          <a:xfrm>
            <a:off x="8722921" y="3280186"/>
            <a:ext cx="175928" cy="12412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7EAE0C5C-B982-A346-B769-EFCF733B8342}"/>
              </a:ext>
            </a:extLst>
          </p:cNvPr>
          <p:cNvSpPr/>
          <p:nvPr/>
        </p:nvSpPr>
        <p:spPr>
          <a:xfrm>
            <a:off x="8722921" y="3298506"/>
            <a:ext cx="175928" cy="461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AD5F6235-6FC2-364F-ADB0-DC19DCEF599F}"/>
              </a:ext>
            </a:extLst>
          </p:cNvPr>
          <p:cNvSpPr/>
          <p:nvPr/>
        </p:nvSpPr>
        <p:spPr>
          <a:xfrm>
            <a:off x="8916219" y="38745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Q-learning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D1EC190F-E02C-4946-B433-4E6599F08DA6}"/>
              </a:ext>
            </a:extLst>
          </p:cNvPr>
          <p:cNvSpPr/>
          <p:nvPr/>
        </p:nvSpPr>
        <p:spPr>
          <a:xfrm>
            <a:off x="8916219" y="4635843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SARSA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4049BDFD-79A9-904C-8F42-4FCFACD10E09}"/>
              </a:ext>
            </a:extLst>
          </p:cNvPr>
          <p:cNvSpPr/>
          <p:nvPr/>
        </p:nvSpPr>
        <p:spPr>
          <a:xfrm>
            <a:off x="4235036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4571"/>
                      <a:gd name="connsiteY0" fmla="*/ 0 h 719353"/>
                      <a:gd name="connsiteX1" fmla="*/ 0 w 234571"/>
                      <a:gd name="connsiteY1" fmla="*/ 352483 h 719353"/>
                      <a:gd name="connsiteX2" fmla="*/ 0 w 234571"/>
                      <a:gd name="connsiteY2" fmla="*/ 719353 h 719353"/>
                      <a:gd name="connsiteX3" fmla="*/ 234571 w 234571"/>
                      <a:gd name="connsiteY3" fmla="*/ 719353 h 719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571" h="719353" extrusionOk="0">
                        <a:moveTo>
                          <a:pt x="0" y="0"/>
                        </a:moveTo>
                        <a:cubicBezTo>
                          <a:pt x="36686" y="123268"/>
                          <a:pt x="-29427" y="187000"/>
                          <a:pt x="0" y="352483"/>
                        </a:cubicBezTo>
                        <a:cubicBezTo>
                          <a:pt x="29427" y="517966"/>
                          <a:pt x="-14405" y="576377"/>
                          <a:pt x="0" y="719353"/>
                        </a:cubicBezTo>
                        <a:cubicBezTo>
                          <a:pt x="94417" y="714925"/>
                          <a:pt x="151381" y="743388"/>
                          <a:pt x="234571" y="7193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E951B1DA-3045-A44B-85A8-0EDA3F4170BA}"/>
              </a:ext>
            </a:extLst>
          </p:cNvPr>
          <p:cNvSpPr/>
          <p:nvPr/>
        </p:nvSpPr>
        <p:spPr>
          <a:xfrm>
            <a:off x="4364051" y="384733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Regression</a:t>
            </a:r>
          </a:p>
        </p:txBody>
      </p:sp>
      <p:pic>
        <p:nvPicPr>
          <p:cNvPr id="128" name="Picture 127" descr="Chart, scatter chart&#10;&#10;Description automatically generated">
            <a:extLst>
              <a:ext uri="{FF2B5EF4-FFF2-40B4-BE49-F238E27FC236}">
                <a16:creationId xmlns:a16="http://schemas.microsoft.com/office/drawing/2014/main" id="{A00771C6-9F20-6443-BB72-6D2815A5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53030" y="2931559"/>
            <a:ext cx="1602317" cy="1029890"/>
          </a:xfrm>
          <a:prstGeom prst="rect">
            <a:avLst/>
          </a:prstGeom>
        </p:spPr>
      </p:pic>
      <p:sp>
        <p:nvSpPr>
          <p:cNvPr id="129" name="Freeform 128">
            <a:extLst>
              <a:ext uri="{FF2B5EF4-FFF2-40B4-BE49-F238E27FC236}">
                <a16:creationId xmlns:a16="http://schemas.microsoft.com/office/drawing/2014/main" id="{4C3D8E1B-CDDA-2447-B017-75F1363C55D7}"/>
              </a:ext>
            </a:extLst>
          </p:cNvPr>
          <p:cNvSpPr/>
          <p:nvPr/>
        </p:nvSpPr>
        <p:spPr>
          <a:xfrm>
            <a:off x="4235036" y="3286633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endParaRPr lang="en-US" sz="135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50CB24B5-6271-B148-906F-226E1AC17C72}"/>
              </a:ext>
            </a:extLst>
          </p:cNvPr>
          <p:cNvSpPr/>
          <p:nvPr/>
        </p:nvSpPr>
        <p:spPr>
          <a:xfrm>
            <a:off x="4364051" y="468006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Classification</a:t>
            </a:r>
          </a:p>
        </p:txBody>
      </p:sp>
      <p:pic>
        <p:nvPicPr>
          <p:cNvPr id="131" name="Picture 130" descr="Chart, scatter chart&#10;&#10;Description automatically generated">
            <a:extLst>
              <a:ext uri="{FF2B5EF4-FFF2-40B4-BE49-F238E27FC236}">
                <a16:creationId xmlns:a16="http://schemas.microsoft.com/office/drawing/2014/main" id="{234F1E77-956E-DE44-A666-00A925E9B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4009" t="-493" r="6329" b="26456"/>
          <a:stretch/>
        </p:blipFill>
        <p:spPr>
          <a:xfrm>
            <a:off x="2153029" y="4038434"/>
            <a:ext cx="1600200" cy="1284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Freeform 131">
            <a:extLst>
              <a:ext uri="{FF2B5EF4-FFF2-40B4-BE49-F238E27FC236}">
                <a16:creationId xmlns:a16="http://schemas.microsoft.com/office/drawing/2014/main" id="{165B166A-40A6-584C-85CB-2BBCE0FFC7D5}"/>
              </a:ext>
            </a:extLst>
          </p:cNvPr>
          <p:cNvSpPr/>
          <p:nvPr/>
        </p:nvSpPr>
        <p:spPr>
          <a:xfrm>
            <a:off x="5654194" y="3286633"/>
            <a:ext cx="175928" cy="539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9353"/>
                </a:lnTo>
                <a:lnTo>
                  <a:pt x="234571" y="719353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A76D0C30-A401-3B4D-80C1-8588B479ED40}"/>
              </a:ext>
            </a:extLst>
          </p:cNvPr>
          <p:cNvSpPr/>
          <p:nvPr/>
        </p:nvSpPr>
        <p:spPr>
          <a:xfrm>
            <a:off x="5830124" y="382614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Dimensionality Reduction</a:t>
            </a:r>
          </a:p>
        </p:txBody>
      </p:sp>
      <p:pic>
        <p:nvPicPr>
          <p:cNvPr id="134" name="Picture 133" descr="Chart, scatter chart&#10;&#10;Description automatically generated">
            <a:extLst>
              <a:ext uri="{FF2B5EF4-FFF2-40B4-BE49-F238E27FC236}">
                <a16:creationId xmlns:a16="http://schemas.microsoft.com/office/drawing/2014/main" id="{B8249441-3600-1B47-BD71-A340FB18B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73352" y="3295484"/>
            <a:ext cx="1625468" cy="1052423"/>
          </a:xfrm>
          <a:prstGeom prst="rect">
            <a:avLst/>
          </a:prstGeom>
        </p:spPr>
      </p:pic>
      <p:sp>
        <p:nvSpPr>
          <p:cNvPr id="135" name="Freeform 134">
            <a:extLst>
              <a:ext uri="{FF2B5EF4-FFF2-40B4-BE49-F238E27FC236}">
                <a16:creationId xmlns:a16="http://schemas.microsoft.com/office/drawing/2014/main" id="{116EAA8D-2C35-624E-A2BA-322F67F8071C}"/>
              </a:ext>
            </a:extLst>
          </p:cNvPr>
          <p:cNvSpPr/>
          <p:nvPr/>
        </p:nvSpPr>
        <p:spPr>
          <a:xfrm>
            <a:off x="5654194" y="3348366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1E6D1BC-0397-1343-A361-36929437948F}"/>
              </a:ext>
            </a:extLst>
          </p:cNvPr>
          <p:cNvSpPr/>
          <p:nvPr/>
        </p:nvSpPr>
        <p:spPr>
          <a:xfrm>
            <a:off x="5830124" y="4720611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Clustering</a:t>
            </a:r>
          </a:p>
        </p:txBody>
      </p:sp>
      <p:pic>
        <p:nvPicPr>
          <p:cNvPr id="137" name="Picture 136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B7DFE40-027E-0E41-8157-681275B169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49180" t="49327"/>
          <a:stretch/>
        </p:blipFill>
        <p:spPr>
          <a:xfrm>
            <a:off x="7085985" y="4409640"/>
            <a:ext cx="1600200" cy="790801"/>
          </a:xfrm>
          <a:prstGeom prst="rect">
            <a:avLst/>
          </a:prstGeom>
        </p:spPr>
      </p:pic>
      <p:sp>
        <p:nvSpPr>
          <p:cNvPr id="138" name="Freeform 137">
            <a:extLst>
              <a:ext uri="{FF2B5EF4-FFF2-40B4-BE49-F238E27FC236}">
                <a16:creationId xmlns:a16="http://schemas.microsoft.com/office/drawing/2014/main" id="{DCF0CB7E-1B80-D14B-ADC1-AD1C5421F0A4}"/>
              </a:ext>
            </a:extLst>
          </p:cNvPr>
          <p:cNvSpPr/>
          <p:nvPr/>
        </p:nvSpPr>
        <p:spPr>
          <a:xfrm>
            <a:off x="6089048" y="2453903"/>
            <a:ext cx="68580" cy="24630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28400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6F95677-2715-944B-AD00-00652A6613CA}"/>
              </a:ext>
            </a:extLst>
          </p:cNvPr>
          <p:cNvSpPr txBox="1"/>
          <p:nvPr/>
        </p:nvSpPr>
        <p:spPr>
          <a:xfrm>
            <a:off x="7152506" y="272003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0457C90-90A2-4946-8594-1FF567017DAF}"/>
              </a:ext>
            </a:extLst>
          </p:cNvPr>
          <p:cNvSpPr txBox="1"/>
          <p:nvPr/>
        </p:nvSpPr>
        <p:spPr>
          <a:xfrm>
            <a:off x="7217380" y="254394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endParaRPr lang="en-US" sz="135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FF341AAD-CE40-7543-BC36-D078087D9977}"/>
              </a:ext>
            </a:extLst>
          </p:cNvPr>
          <p:cNvSpPr/>
          <p:nvPr/>
        </p:nvSpPr>
        <p:spPr>
          <a:xfrm>
            <a:off x="5536909" y="269375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60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Unsupervised</a:t>
            </a:r>
          </a:p>
        </p:txBody>
      </p:sp>
      <p:graphicFrame>
        <p:nvGraphicFramePr>
          <p:cNvPr id="146" name="Diagram 145">
            <a:extLst>
              <a:ext uri="{FF2B5EF4-FFF2-40B4-BE49-F238E27FC236}">
                <a16:creationId xmlns:a16="http://schemas.microsoft.com/office/drawing/2014/main" id="{6BF68616-B2D8-9643-AF42-F6FAA8F4F244}"/>
              </a:ext>
            </a:extLst>
          </p:cNvPr>
          <p:cNvGraphicFramePr/>
          <p:nvPr/>
        </p:nvGraphicFramePr>
        <p:xfrm>
          <a:off x="5542806" y="899282"/>
          <a:ext cx="1802990" cy="134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C9B988E-8A1E-B544-9F04-DF38D8ACFEC8}"/>
              </a:ext>
            </a:extLst>
          </p:cNvPr>
          <p:cNvGrpSpPr/>
          <p:nvPr/>
        </p:nvGrpSpPr>
        <p:grpSpPr>
          <a:xfrm>
            <a:off x="6709768" y="761856"/>
            <a:ext cx="3769101" cy="1396188"/>
            <a:chOff x="7004436" y="252303"/>
            <a:chExt cx="5025467" cy="186158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C03149C-7CD8-6E48-8A7F-6B446DFA78E6}"/>
                </a:ext>
              </a:extLst>
            </p:cNvPr>
            <p:cNvGrpSpPr/>
            <p:nvPr/>
          </p:nvGrpSpPr>
          <p:grpSpPr>
            <a:xfrm>
              <a:off x="7305308" y="252303"/>
              <a:ext cx="4724595" cy="1799939"/>
              <a:chOff x="563129" y="868668"/>
              <a:chExt cx="4724595" cy="179993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151CE9D-2FB1-364B-8808-375F3699136B}"/>
                  </a:ext>
                </a:extLst>
              </p:cNvPr>
              <p:cNvSpPr txBox="1"/>
              <p:nvPr/>
            </p:nvSpPr>
            <p:spPr>
              <a:xfrm>
                <a:off x="1143000" y="1068692"/>
                <a:ext cx="414472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'Field of study that gives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computers the ability to learn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 without being explicitly </a:t>
                </a:r>
              </a:p>
              <a:p>
                <a:pPr defTabSz="685800"/>
                <a:r>
                  <a:rPr lang="en-US" sz="1200" dirty="0">
                    <a:solidFill>
                      <a:srgbClr val="000000"/>
                    </a:solidFill>
                    <a:latin typeface="Lucida Calligraphy" panose="03010101010101010101" pitchFamily="66" charset="77"/>
                  </a:rPr>
                  <a:t>programmed’ – Arthur Samuel 1959</a:t>
                </a:r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C006C072-BA7E-9943-8AC7-07F0DB3D38A7}"/>
                  </a:ext>
                </a:extLst>
              </p:cNvPr>
              <p:cNvSpPr/>
              <p:nvPr/>
            </p:nvSpPr>
            <p:spPr bwMode="auto">
              <a:xfrm>
                <a:off x="563129" y="868668"/>
                <a:ext cx="4711869" cy="1799939"/>
              </a:xfrm>
              <a:prstGeom prst="cloud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57175" indent="-257175" defTabSz="685800">
                  <a:spcBef>
                    <a:spcPct val="20000"/>
                  </a:spcBef>
                  <a:buFontTx/>
                  <a:buChar char="•"/>
                </a:pPr>
                <a:endParaRPr lang="en-US" sz="2100" b="1" baseline="-250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FD2F17E-D3F0-ED4E-8242-4B749892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7834" y="1679450"/>
              <a:ext cx="286673" cy="286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BCB4FC8-8832-2341-8870-D0502260F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29175" y="1859754"/>
              <a:ext cx="186805" cy="186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47DA899-9FE1-F440-A472-589C6E7EB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4436" y="1979230"/>
              <a:ext cx="134657" cy="134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C51DABEA-EF78-EC4B-B2EF-0EF023D41844}"/>
              </a:ext>
            </a:extLst>
          </p:cNvPr>
          <p:cNvSpPr/>
          <p:nvPr/>
        </p:nvSpPr>
        <p:spPr>
          <a:xfrm>
            <a:off x="8723425" y="3828340"/>
            <a:ext cx="175928" cy="13722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29659"/>
                </a:lnTo>
                <a:lnTo>
                  <a:pt x="234571" y="1829659"/>
                </a:lnTo>
              </a:path>
            </a:pathLst>
          </a:custGeom>
          <a:noFill/>
          <a:ln>
            <a:solidFill>
              <a:srgbClr val="8685FF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06F90-A79A-EA44-A961-82987338C9F9}"/>
              </a:ext>
            </a:extLst>
          </p:cNvPr>
          <p:cNvSpPr/>
          <p:nvPr/>
        </p:nvSpPr>
        <p:spPr>
          <a:xfrm>
            <a:off x="8898849" y="5359698"/>
            <a:ext cx="1172858" cy="586429"/>
          </a:xfrm>
          <a:custGeom>
            <a:avLst/>
            <a:gdLst>
              <a:gd name="connsiteX0" fmla="*/ 0 w 1563811"/>
              <a:gd name="connsiteY0" fmla="*/ 0 h 781905"/>
              <a:gd name="connsiteX1" fmla="*/ 1563811 w 1563811"/>
              <a:gd name="connsiteY1" fmla="*/ 0 h 781905"/>
              <a:gd name="connsiteX2" fmla="*/ 1563811 w 1563811"/>
              <a:gd name="connsiteY2" fmla="*/ 781905 h 781905"/>
              <a:gd name="connsiteX3" fmla="*/ 0 w 1563811"/>
              <a:gd name="connsiteY3" fmla="*/ 781905 h 781905"/>
              <a:gd name="connsiteX4" fmla="*/ 0 w 1563811"/>
              <a:gd name="connsiteY4" fmla="*/ 0 h 78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811" h="781905">
                <a:moveTo>
                  <a:pt x="0" y="0"/>
                </a:moveTo>
                <a:lnTo>
                  <a:pt x="1563811" y="0"/>
                </a:lnTo>
                <a:lnTo>
                  <a:pt x="1563811" y="781905"/>
                </a:lnTo>
                <a:lnTo>
                  <a:pt x="0" y="781905"/>
                </a:lnTo>
                <a:lnTo>
                  <a:pt x="0" y="0"/>
                </a:lnTo>
                <a:close/>
              </a:path>
            </a:pathLst>
          </a:custGeom>
          <a:solidFill>
            <a:srgbClr val="5EC1E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8573" rIns="8573" bIns="8573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Aft>
                <a:spcPct val="35000"/>
              </a:spcAft>
            </a:pPr>
            <a:r>
              <a:rPr lang="en-US" sz="1350" dirty="0">
                <a:solidFill>
                  <a:srgbClr val="FFFFFF"/>
                </a:solidFill>
                <a:latin typeface="Arial" panose="020B0604020202020204"/>
              </a:rPr>
              <a:t>DeepRL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2CBC27-6D0B-7BDD-C4B9-244C0A7BF74C}"/>
              </a:ext>
            </a:extLst>
          </p:cNvPr>
          <p:cNvCxnSpPr>
            <a:cxnSpLocks/>
          </p:cNvCxnSpPr>
          <p:nvPr/>
        </p:nvCxnSpPr>
        <p:spPr>
          <a:xfrm>
            <a:off x="6125958" y="2543947"/>
            <a:ext cx="3095286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CAAB2C-E62E-B225-EA86-0019BEE9F85B}"/>
              </a:ext>
            </a:extLst>
          </p:cNvPr>
          <p:cNvCxnSpPr>
            <a:cxnSpLocks/>
          </p:cNvCxnSpPr>
          <p:nvPr/>
        </p:nvCxnSpPr>
        <p:spPr>
          <a:xfrm>
            <a:off x="9221245" y="2543947"/>
            <a:ext cx="11859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34DA5-74D3-2123-B881-1F4EC3AE00BB}"/>
              </a:ext>
            </a:extLst>
          </p:cNvPr>
          <p:cNvCxnSpPr>
            <a:cxnSpLocks/>
          </p:cNvCxnSpPr>
          <p:nvPr/>
        </p:nvCxnSpPr>
        <p:spPr>
          <a:xfrm flipH="1">
            <a:off x="4657265" y="2543947"/>
            <a:ext cx="1480552" cy="0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A1909-7865-AC27-323C-FFA6B1946C93}"/>
              </a:ext>
            </a:extLst>
          </p:cNvPr>
          <p:cNvCxnSpPr/>
          <p:nvPr/>
        </p:nvCxnSpPr>
        <p:spPr>
          <a:xfrm>
            <a:off x="4661770" y="2543947"/>
            <a:ext cx="0" cy="176084"/>
          </a:xfrm>
          <a:prstGeom prst="line">
            <a:avLst/>
          </a:prstGeom>
          <a:ln>
            <a:solidFill>
              <a:srgbClr val="8685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09F37-C6E6-6F19-BC27-56B1BD2046F9}"/>
              </a:ext>
            </a:extLst>
          </p:cNvPr>
          <p:cNvSpPr/>
          <p:nvPr/>
        </p:nvSpPr>
        <p:spPr>
          <a:xfrm>
            <a:off x="4040735" y="3578843"/>
            <a:ext cx="3195986" cy="1023843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53658-C0E0-4464-C0A0-24ACE41CB2DD}"/>
              </a:ext>
            </a:extLst>
          </p:cNvPr>
          <p:cNvSpPr txBox="1"/>
          <p:nvPr/>
        </p:nvSpPr>
        <p:spPr>
          <a:xfrm>
            <a:off x="4981891" y="3293079"/>
            <a:ext cx="7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8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0" grpId="0" animBg="1"/>
      <p:bldP spid="121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3" grpId="0" animBg="1"/>
      <p:bldP spid="136" grpId="0" animBg="1"/>
      <p:bldP spid="144" grpId="0" animBg="1"/>
      <p:bldGraphic spid="146" grpId="0">
        <p:bldAsOne/>
      </p:bldGraphic>
      <p:bldP spid="39" grpId="0" animBg="1"/>
      <p:bldP spid="2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and Sample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2738" y="2866394"/>
            <a:ext cx="6246525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”pROM3"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SciKitLearn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v0,angle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t,x,y,r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linear_model|LinearRegression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SKLtype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True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fit_intercept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&lt;normalize&gt;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False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&lt;/normalize&gt;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Left Brace 16"/>
          <p:cNvSpPr/>
          <p:nvPr/>
        </p:nvSpPr>
        <p:spPr bwMode="auto">
          <a:xfrm rot="10800000">
            <a:off x="7393956" y="3403029"/>
            <a:ext cx="194007" cy="383413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437710" y="3211322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Inputs / Output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978517" y="4706012"/>
            <a:ext cx="2677202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ROM type and parameters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5908283" y="4533405"/>
            <a:ext cx="1070235" cy="345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7732548" y="3403029"/>
            <a:ext cx="584571" cy="1917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9574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Load and Sample a Pickled ROM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70864" y="2485820"/>
            <a:ext cx="8270519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"pk3Load"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"Files" 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""   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ROM3pk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"RunPROM3"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"Models"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"ROM"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pROM3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"Samplers"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"Grid"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grid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outPROM_y3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"Databases"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"HDF5"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out_ROM3_db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...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4867005" y="2779210"/>
            <a:ext cx="750449" cy="1849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821535" y="2380440"/>
            <a:ext cx="1514814" cy="5858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Load the pickled ROM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4000" y="655320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file name: </a:t>
            </a:r>
            <a:r>
              <a:rPr lang="en-US" sz="1400" dirty="0" err="1"/>
              <a:t>sample_pROM.xml</a:t>
            </a:r>
            <a:r>
              <a:rPr lang="en-US" sz="1400" dirty="0"/>
              <a:t>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790861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011419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Models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621698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Distributions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401140" y="181050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Samplers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180582" y="181050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91871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7_evaluate_rom.xml, </a:t>
            </a:r>
            <a:r>
              <a:rPr lang="en-US" b="1" dirty="0"/>
              <a:t>objective: </a:t>
            </a:r>
            <a:r>
              <a:rPr lang="en-US" dirty="0"/>
              <a:t>Evaluate a ROM: </a:t>
            </a:r>
          </a:p>
          <a:p>
            <a:pPr lvl="1"/>
            <a:r>
              <a:rPr lang="en-US" dirty="0"/>
              <a:t>Add additional </a:t>
            </a:r>
            <a:r>
              <a:rPr lang="en-US" dirty="0" err="1"/>
              <a:t>MonteCarlo</a:t>
            </a:r>
            <a:r>
              <a:rPr lang="en-US" dirty="0"/>
              <a:t> Sampler to evaluate a ROM</a:t>
            </a:r>
          </a:p>
          <a:p>
            <a:pPr lvl="1"/>
            <a:r>
              <a:rPr lang="en-US" dirty="0"/>
              <a:t>Change the number of samples: 20, 100, 200, 1000</a:t>
            </a:r>
          </a:p>
          <a:p>
            <a:r>
              <a:rPr lang="en-US" dirty="0" err="1"/>
              <a:t>SciKitLearn</a:t>
            </a:r>
            <a:r>
              <a:rPr lang="en-US" dirty="0"/>
              <a:t> Rom: Linear Regression</a:t>
            </a:r>
          </a:p>
          <a:p>
            <a:r>
              <a:rPr lang="en-US" dirty="0"/>
              <a:t>Generalized Polynomial Chaos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2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b="0" dirty="0"/>
              <a:t>Generalized Polynomial Chaos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Objective</a:t>
            </a:r>
            <a:r>
              <a:rPr lang="en-US" dirty="0"/>
              <a:t>: overcome limitations of Monte-Carlo sampling</a:t>
            </a:r>
          </a:p>
          <a:p>
            <a:pPr lvl="1"/>
            <a:r>
              <a:rPr lang="en-US" dirty="0"/>
              <a:t>High number of samples 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Polynomial representation </a:t>
            </a:r>
            <a:r>
              <a:rPr lang="en-US" dirty="0"/>
              <a:t>of an output variable</a:t>
            </a:r>
          </a:p>
          <a:p>
            <a:pPr lvl="1"/>
            <a:r>
              <a:rPr lang="en-US" dirty="0"/>
              <a:t>Simpler to evaluate</a:t>
            </a:r>
          </a:p>
          <a:p>
            <a:pPr lvl="1"/>
            <a:r>
              <a:rPr lang="en-US" dirty="0"/>
              <a:t>Easy to get statistical moments</a:t>
            </a:r>
          </a:p>
          <a:p>
            <a:pPr lvl="1"/>
            <a:r>
              <a:rPr lang="en-US" dirty="0"/>
              <a:t>Less effort and more accurate than Monte Carlo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97122"/>
              </p:ext>
            </p:extLst>
          </p:nvPr>
        </p:nvGraphicFramePr>
        <p:xfrm>
          <a:off x="5646113" y="5041976"/>
          <a:ext cx="3024010" cy="110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44600" imgH="457200" progId="Equation.3">
                  <p:embed/>
                </p:oleObj>
              </mc:Choice>
              <mc:Fallback>
                <p:oleObj name="Equation" r:id="rId2" imgW="12446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6113" y="5041976"/>
                        <a:ext cx="3024010" cy="1109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292048"/>
              </p:ext>
            </p:extLst>
          </p:nvPr>
        </p:nvGraphicFramePr>
        <p:xfrm>
          <a:off x="1512895" y="4596080"/>
          <a:ext cx="3243014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393700" progId="Equation.3">
                  <p:embed/>
                </p:oleObj>
              </mc:Choice>
              <mc:Fallback>
                <p:oleObj name="Equation" r:id="rId4" imgW="12954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2895" y="4596080"/>
                        <a:ext cx="3243014" cy="98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31378"/>
              </p:ext>
            </p:extLst>
          </p:nvPr>
        </p:nvGraphicFramePr>
        <p:xfrm>
          <a:off x="7158118" y="3167062"/>
          <a:ext cx="10175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100" imgH="215900" progId="Equation.3">
                  <p:embed/>
                </p:oleObj>
              </mc:Choice>
              <mc:Fallback>
                <p:oleObj name="Equation" r:id="rId6" imgW="41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8118" y="3167062"/>
                        <a:ext cx="10175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 Brace 11"/>
          <p:cNvSpPr/>
          <p:nvPr/>
        </p:nvSpPr>
        <p:spPr bwMode="auto">
          <a:xfrm rot="16200000">
            <a:off x="4162372" y="4940442"/>
            <a:ext cx="172286" cy="91895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4" name="Elbow Connector 13"/>
          <p:cNvCxnSpPr/>
          <p:nvPr/>
        </p:nvCxnSpPr>
        <p:spPr bwMode="auto">
          <a:xfrm>
            <a:off x="4251563" y="5533990"/>
            <a:ext cx="1370591" cy="47926"/>
          </a:xfrm>
          <a:prstGeom prst="bentConnector3">
            <a:avLst>
              <a:gd name="adj1" fmla="val 17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Left Brace 17"/>
          <p:cNvSpPr/>
          <p:nvPr/>
        </p:nvSpPr>
        <p:spPr bwMode="auto">
          <a:xfrm rot="16200000">
            <a:off x="3067915" y="5449959"/>
            <a:ext cx="172286" cy="4625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9" name="Elbow Connector 18"/>
          <p:cNvCxnSpPr/>
          <p:nvPr/>
        </p:nvCxnSpPr>
        <p:spPr bwMode="auto">
          <a:xfrm>
            <a:off x="3163642" y="5813581"/>
            <a:ext cx="932175" cy="650435"/>
          </a:xfrm>
          <a:prstGeom prst="bentConnector3">
            <a:avLst>
              <a:gd name="adj1" fmla="val -1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4114936" y="615011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index set of all desired polynomial orders up to order </a:t>
            </a:r>
            <a:r>
              <a:rPr lang="en-US" sz="2000" i="1" dirty="0">
                <a:latin typeface="Times New Roman"/>
                <a:cs typeface="Times New Roman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97194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11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3480535" y="4376655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66863" y="2424961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5000" imgH="241300" progId="Equation.3">
                  <p:embed/>
                </p:oleObj>
              </mc:Choice>
              <mc:Fallback>
                <p:oleObj name="Equation" r:id="rId3" imgW="6350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6863" y="2424961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005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600" imgH="177800" progId="Equation.3">
                  <p:embed/>
                </p:oleObj>
              </mc:Choice>
              <mc:Fallback>
                <p:oleObj name="Equation" r:id="rId5" imgW="609600" imgH="177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5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6079819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7227547" y="1450404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Output: Simulation outcome (success/failure, max clad temperature)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287988" y="3741991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241300" progId="Equation.3">
                  <p:embed/>
                </p:oleObj>
              </mc:Choice>
              <mc:Fallback>
                <p:oleObj name="Equation" r:id="rId7" imgW="17272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87988" y="3741991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11815" y="373149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44009" y="5897285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116" y="583006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19482" y="5120021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11353" y="517484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86024" y="576699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6864" y="5296438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49899" y="586987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357017" y="545361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571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1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3320536" y="4790532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874718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4718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 bwMode="auto">
          <a:xfrm>
            <a:off x="3876493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138947" y="2437290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</a:rPr>
              <a:t>(</a:t>
            </a:r>
            <a:r>
              <a:rPr lang="en-US" sz="1600" dirty="0" err="1">
                <a:latin typeface="+mj-lt"/>
              </a:rPr>
              <a:t>PointSet</a:t>
            </a:r>
            <a:r>
              <a:rPr lang="en-US" sz="1600" dirty="0">
                <a:latin typeface="+mj-lt"/>
              </a:rPr>
              <a:t>)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4621063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42900" imgH="203200" progId="Equation.3">
                  <p:embed/>
                </p:oleObj>
              </mc:Choice>
              <mc:Fallback>
                <p:oleObj name="Equation" r:id="rId13" imgW="342900" imgH="203200" progId="Equation.3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21063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5805768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7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 Brief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we are trying to </a:t>
            </a:r>
            <a:r>
              <a:rPr lang="en-US" dirty="0">
                <a:solidFill>
                  <a:srgbClr val="3366FF"/>
                </a:solidFill>
              </a:rPr>
              <a:t>reduce the complexity </a:t>
            </a:r>
            <a:r>
              <a:rPr lang="en-US" dirty="0"/>
              <a:t>of the original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</a:t>
            </a:r>
          </a:p>
          <a:p>
            <a:pPr lvl="1"/>
            <a:r>
              <a:rPr lang="en-US" dirty="0"/>
              <a:t>Much </a:t>
            </a:r>
            <a:r>
              <a:rPr lang="en-US" dirty="0">
                <a:solidFill>
                  <a:srgbClr val="3366FF"/>
                </a:solidFill>
              </a:rPr>
              <a:t>faster computation </a:t>
            </a:r>
            <a:r>
              <a:rPr lang="en-US" dirty="0"/>
              <a:t>of the output variable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Presence of </a:t>
            </a:r>
            <a:r>
              <a:rPr lang="en-US" dirty="0">
                <a:solidFill>
                  <a:srgbClr val="3366FF"/>
                </a:solidFill>
              </a:rPr>
              <a:t>error</a:t>
            </a:r>
            <a:r>
              <a:rPr lang="en-US" dirty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171416" y="2561037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27200" imgH="241300" progId="Equation.3">
                  <p:embed/>
                </p:oleObj>
              </mc:Choice>
              <mc:Fallback>
                <p:oleObj name="Equation" r:id="rId2" imgW="17272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1416" y="2561037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87812" y="25467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6652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Original data (e.g., RELAP5)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5805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ROM (e.g., quadratic </a:t>
            </a:r>
            <a:r>
              <a:rPr lang="en-US" sz="1600" dirty="0" err="1"/>
              <a:t>regressor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16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ROMs: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the ROM</a:t>
            </a:r>
          </a:p>
          <a:p>
            <a:pPr marL="915987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Validate the 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instead of the original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/>
              <a:t>Uncertainty quantification / Sensitivity analysis</a:t>
            </a:r>
          </a:p>
          <a:p>
            <a:pPr lvl="1"/>
            <a:r>
              <a:rPr lang="en-US" dirty="0"/>
              <a:t>Probabilistic Risk Analysis (PRA)</a:t>
            </a:r>
          </a:p>
          <a:p>
            <a:pPr lvl="1"/>
            <a:r>
              <a:rPr lang="en-US" dirty="0"/>
              <a:t>Accelerator for stochastic analysis (adaptive sampling)</a:t>
            </a:r>
          </a:p>
          <a:p>
            <a:pPr lvl="1"/>
            <a:r>
              <a:rPr lang="en-US" dirty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3220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4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56139" y="2492376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700" imgH="165100" progId="Equation.3">
                  <p:embed/>
                </p:oleObj>
              </mc:Choice>
              <mc:Fallback>
                <p:oleObj name="Equation" r:id="rId3" imgW="647700" imgH="1651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6139" y="2492376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230644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9464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3C62E920-D5B6-174A-898D-97E6386C6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3707" y="4242976"/>
            <a:ext cx="1504854" cy="116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8686" y="540630"/>
            <a:ext cx="5894628" cy="4226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Potential Surrogate models (i.e., ROMs)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1F178-1BDE-9E44-BE06-84F439B33B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57032" b="10234"/>
          <a:stretch/>
        </p:blipFill>
        <p:spPr>
          <a:xfrm>
            <a:off x="6766137" y="2615245"/>
            <a:ext cx="3630847" cy="891404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3E068FA-D21C-014F-88EC-1EEFFBEEDE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6334" t="18663" r="16016" b="42667"/>
          <a:stretch/>
        </p:blipFill>
        <p:spPr>
          <a:xfrm>
            <a:off x="5190729" y="1851239"/>
            <a:ext cx="1729559" cy="133232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99487A4-AB41-0147-8F4F-46680A20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646" r="56076" b="44505"/>
          <a:stretch/>
        </p:blipFill>
        <p:spPr>
          <a:xfrm>
            <a:off x="6870048" y="1602174"/>
            <a:ext cx="1530116" cy="9888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511EA72-9455-8245-9322-6207B097BA7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97557" y="3730398"/>
            <a:ext cx="3552825" cy="2305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233294-42A2-5443-83EF-7833E4D4CF59}"/>
              </a:ext>
            </a:extLst>
          </p:cNvPr>
          <p:cNvSpPr txBox="1"/>
          <p:nvPr/>
        </p:nvSpPr>
        <p:spPr>
          <a:xfrm>
            <a:off x="4476751" y="1630507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4B68-597F-1417-2D71-E9B7B9335C1A}"/>
              </a:ext>
            </a:extLst>
          </p:cNvPr>
          <p:cNvSpPr txBox="1"/>
          <p:nvPr/>
        </p:nvSpPr>
        <p:spPr>
          <a:xfrm>
            <a:off x="7108859" y="3463258"/>
            <a:ext cx="211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cs typeface="Times New Roman" panose="02020603050405020304" pitchFamily="18" charset="0"/>
              </a:rPr>
              <a:t>Neural Networks</a:t>
            </a:r>
          </a:p>
        </p:txBody>
      </p:sp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C2CDB72-63DE-0240-A0A1-2DFE92F24C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79639" y="3629912"/>
            <a:ext cx="3438525" cy="1962150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7B39C2C2-DBEA-0343-8A8C-68E9A2D9B7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383137" y="2010196"/>
            <a:ext cx="2603607" cy="145706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673FC37D-C14C-41F1-A1B5-0DB7627C6F7D}"/>
              </a:ext>
            </a:extLst>
          </p:cNvPr>
          <p:cNvSpPr txBox="1">
            <a:spLocks/>
          </p:cNvSpPr>
          <p:nvPr/>
        </p:nvSpPr>
        <p:spPr>
          <a:xfrm>
            <a:off x="10382250" y="5793788"/>
            <a:ext cx="280784" cy="2069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75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7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481501" y="3810744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modeling steps that involve ROMs are available in RAVEN 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Perform statistical analysis using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9836" y="2894622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885081" y="2918586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690769" y="411338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3522" y="593985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2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3268965" y="322026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300" y="2304141"/>
            <a:ext cx="5497401" cy="3787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ROM Modeling Within RAVEN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(</a:t>
            </a:r>
            <a:r>
              <a:rPr lang="en-US" dirty="0" err="1"/>
              <a:t>PointSet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356042" y="2333720"/>
            <a:ext cx="778722" cy="357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345872" y="4561791"/>
            <a:ext cx="694860" cy="443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00465" y="5354989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4" name="Curved Connector 13"/>
          <p:cNvCxnSpPr>
            <a:stCxn id="6" idx="2"/>
          </p:cNvCxnSpPr>
          <p:nvPr/>
        </p:nvCxnSpPr>
        <p:spPr bwMode="auto">
          <a:xfrm rot="16200000" flipH="1">
            <a:off x="5499691" y="2936464"/>
            <a:ext cx="2102780" cy="161135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urved Connector 14"/>
          <p:cNvCxnSpPr>
            <a:stCxn id="8" idx="0"/>
          </p:cNvCxnSpPr>
          <p:nvPr/>
        </p:nvCxnSpPr>
        <p:spPr bwMode="auto">
          <a:xfrm rot="5400000" flipH="1" flipV="1">
            <a:off x="6041608" y="4039836"/>
            <a:ext cx="561457" cy="206885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32448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6|22.3|10.3|8.4|0.4|9.5|22|38.1|3|37.5|26|17.3|4.8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130B30-D30B-4810-9526-48577CF405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4E353D1-B630-41D6-A70E-DA692254C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3E07DB-AEBB-478A-A7F5-47E1F6E2EA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9244</TotalTime>
  <Words>2284</Words>
  <Application>Microsoft Macintosh PowerPoint</Application>
  <PresentationFormat>Widescreen</PresentationFormat>
  <Paragraphs>465</Paragraphs>
  <Slides>35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Narrow</vt:lpstr>
      <vt:lpstr>Calibri</vt:lpstr>
      <vt:lpstr>Courier</vt:lpstr>
      <vt:lpstr>Lucida Calligraphy</vt:lpstr>
      <vt:lpstr>Lucida Console</vt:lpstr>
      <vt:lpstr>Myriad Pro Cond</vt:lpstr>
      <vt:lpstr>Myriad Pro Condensed</vt:lpstr>
      <vt:lpstr>Times New Roman</vt:lpstr>
      <vt:lpstr>INL 2020</vt:lpstr>
      <vt:lpstr>Equation</vt:lpstr>
      <vt:lpstr>Reduced Order Models (ROMs) RAVEN Workshop</vt:lpstr>
      <vt:lpstr>Outline</vt:lpstr>
      <vt:lpstr>Methods and Taxonomy</vt:lpstr>
      <vt:lpstr>ROMs: a Brief Introduction</vt:lpstr>
      <vt:lpstr>ROMs: a Brief Introduction</vt:lpstr>
      <vt:lpstr>ROMs: Applications</vt:lpstr>
      <vt:lpstr>Potential Surrogate models (i.e., ROMs)</vt:lpstr>
      <vt:lpstr>ROM Modeling Within RAVEN</vt:lpstr>
      <vt:lpstr>ROM Modeling Within RAVEN</vt:lpstr>
      <vt:lpstr>ROM Modeling Within RAVEN</vt:lpstr>
      <vt:lpstr>ROM Modeling Within RAVEN</vt:lpstr>
      <vt:lpstr>ROM Pickle</vt:lpstr>
      <vt:lpstr>ROMs Available in RAVEN</vt:lpstr>
      <vt:lpstr>RAVEN Examples</vt:lpstr>
      <vt:lpstr>Getting on the same page</vt:lpstr>
      <vt:lpstr>Example Code</vt:lpstr>
      <vt:lpstr>Workflow/Pipeline</vt:lpstr>
      <vt:lpstr>Exercises</vt:lpstr>
      <vt:lpstr>Exercises 1, 2</vt:lpstr>
      <vt:lpstr>Workflow</vt:lpstr>
      <vt:lpstr>Sample a Model and Create a Database (Exercise 1)</vt:lpstr>
      <vt:lpstr>Workflow</vt:lpstr>
      <vt:lpstr>Train and Sample a ROM</vt:lpstr>
      <vt:lpstr>Train and Sample a ROM</vt:lpstr>
      <vt:lpstr>Train and Sample a ROM</vt:lpstr>
      <vt:lpstr>Workflow</vt:lpstr>
      <vt:lpstr>Train and Pickle a ROM</vt:lpstr>
      <vt:lpstr>Train and Pickle a ROM</vt:lpstr>
      <vt:lpstr>Workflow</vt:lpstr>
      <vt:lpstr>Load and Sample a Pickled ROM</vt:lpstr>
      <vt:lpstr>Load and Sample a Pickled ROM</vt:lpstr>
      <vt:lpstr>Exercises</vt:lpstr>
      <vt:lpstr>Backup Slides</vt:lpstr>
      <vt:lpstr>Generalized Polynomial Chaos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Mohammad G. Abdo</cp:lastModifiedBy>
  <cp:revision>216</cp:revision>
  <dcterms:created xsi:type="dcterms:W3CDTF">2020-04-22T20:22:45Z</dcterms:created>
  <dcterms:modified xsi:type="dcterms:W3CDTF">2022-07-23T17:05:58Z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